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9"/>
  </p:notesMasterIdLst>
  <p:sldIdLst>
    <p:sldId id="256" r:id="rId2"/>
    <p:sldId id="325" r:id="rId3"/>
    <p:sldId id="326" r:id="rId4"/>
    <p:sldId id="327" r:id="rId5"/>
    <p:sldId id="303" r:id="rId6"/>
    <p:sldId id="305" r:id="rId7"/>
    <p:sldId id="306" r:id="rId8"/>
    <p:sldId id="307" r:id="rId9"/>
    <p:sldId id="304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29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598A"/>
    <a:srgbClr val="9E3E2E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3" d="100"/>
          <a:sy n="113" d="100"/>
        </p:scale>
        <p:origin x="-24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65464-6074-4328-A347-73B5528F192D}" type="datetimeFigureOut">
              <a:rPr lang="ko-KR" altLang="en-US" smtClean="0"/>
              <a:pPr/>
              <a:t>2012-11-20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86E3-1396-4F00-A2B5-EE7028E5DB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186E3-1396-4F00-A2B5-EE7028E5DBE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A2D5-169D-4C8B-8FFE-E36FEF5E3A21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76361-D1C4-43D9-9506-FACDF958D93D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1EB9-AF73-4822-8189-FE18151E2518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22C-E52D-481D-ACCA-E11FCE6E772E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BC3A-946A-4263-B2B4-8B152C8D8D8B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E7F5-38C9-4A1D-9CC4-3E69B79723A5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5119-3B04-4335-B033-294DFAAA5468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C4A5-7C74-462D-8277-44A43667FBDD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E1F-73FF-4908-AA4A-A85827843DCC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4888-6794-4269-9347-5953EFBCFBCC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73F95-3091-4DE2-AC14-06955A4654A8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F497277-F5EE-495B-8763-8ED2E6D207B3}" type="datetime1">
              <a:rPr lang="ko-KR" altLang="en-US" smtClean="0"/>
              <a:pPr/>
              <a:t>2012-11-20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A4F3878-3380-471B-92D6-5302C16F32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2060848"/>
            <a:ext cx="5000600" cy="1470025"/>
          </a:xfrm>
        </p:spPr>
        <p:txBody>
          <a:bodyPr>
            <a:prstTxWarp prst="textArchUp">
              <a:avLst>
                <a:gd name="adj" fmla="val 11236544"/>
              </a:avLst>
            </a:prstTxWarp>
            <a:noAutofit/>
          </a:bodyPr>
          <a:lstStyle/>
          <a:p>
            <a:r>
              <a:rPr lang="en-US" altLang="ko-KR" sz="4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Chapter</a:t>
            </a:r>
            <a:r>
              <a:rPr lang="en-US" altLang="ko-KR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 18</a:t>
            </a:r>
            <a:r>
              <a:rPr altLang="ko-KR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altLang="ko-KR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ko-KR" altLang="en-US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인    쇄 </a:t>
            </a:r>
            <a:r>
              <a:rPr lang="en-US" altLang="ko-KR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(  P r i n t)</a:t>
            </a:r>
            <a:r>
              <a:rPr altLang="ko-KR" sz="48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    </a:t>
            </a:r>
            <a:endParaRPr altLang="ko-KR" sz="4800" b="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0072" y="4365104"/>
            <a:ext cx="3816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endParaRPr lang="en-US" altLang="ko-KR" dirty="0" smtClean="0"/>
          </a:p>
          <a:p>
            <a:r>
              <a:rPr lang="en-US" altLang="ko-KR" dirty="0" smtClean="0"/>
              <a:t>20082459                 </a:t>
            </a:r>
            <a:r>
              <a:rPr lang="ko-KR" altLang="en-US" dirty="0" smtClean="0"/>
              <a:t>조시원</a:t>
            </a:r>
            <a:endParaRPr lang="en-US" altLang="ko-KR" dirty="0" smtClean="0"/>
          </a:p>
          <a:p>
            <a:r>
              <a:rPr lang="en-US" altLang="ko-KR" dirty="0" smtClean="0"/>
              <a:t>20082438                 </a:t>
            </a:r>
            <a:r>
              <a:rPr lang="ko-KR" altLang="en-US" dirty="0" smtClean="0"/>
              <a:t>공재웅</a:t>
            </a:r>
            <a:endParaRPr lang="en-US" altLang="ko-KR" dirty="0" smtClean="0"/>
          </a:p>
          <a:p>
            <a:r>
              <a:rPr lang="en-US" altLang="ko-KR" dirty="0" smtClean="0"/>
              <a:t>20082447                 </a:t>
            </a:r>
            <a:r>
              <a:rPr lang="ko-KR" altLang="en-US" dirty="0" smtClean="0"/>
              <a:t>김동우</a:t>
            </a:r>
            <a:endParaRPr lang="en-US" altLang="ko-KR" dirty="0" smtClean="0"/>
          </a:p>
          <a:p>
            <a:pPr marL="342900" indent="-342900">
              <a:buAutoNum type="arabicPlain" startAt="2008"/>
            </a:pPr>
            <a:r>
              <a:rPr lang="en-US" altLang="ko-KR" dirty="0" smtClean="0"/>
              <a:t>2458                 </a:t>
            </a:r>
            <a:r>
              <a:rPr lang="ko-KR" altLang="en-US" dirty="0" smtClean="0"/>
              <a:t>김용현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20082486                 </a:t>
            </a:r>
            <a:r>
              <a:rPr lang="ko-KR" altLang="en-US" dirty="0" smtClean="0"/>
              <a:t>박태욱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20082488                 </a:t>
            </a:r>
            <a:r>
              <a:rPr lang="ko-KR" altLang="en-US" dirty="0" smtClean="0"/>
              <a:t>배대웅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18.3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를 사용해 파일 출력하기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268760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휴먼매직체" pitchFamily="18" charset="-127"/>
                <a:ea typeface="휴먼매직체" pitchFamily="18" charset="-127"/>
              </a:rPr>
              <a:t>- BSD </a:t>
            </a:r>
            <a:r>
              <a:rPr lang="ko-KR" altLang="en-US" sz="2400" b="1" dirty="0" smtClean="0">
                <a:latin typeface="휴먼매직체" pitchFamily="18" charset="-127"/>
                <a:ea typeface="휴먼매직체" pitchFamily="18" charset="-127"/>
              </a:rPr>
              <a:t>시스템 출력방법</a:t>
            </a:r>
            <a:endParaRPr lang="en-US" altLang="ko-KR" sz="2400" b="1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파이프라인 맨 끝에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을 두어 출력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에 출력할 파일의 이름을 인자로 두어 출력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000" b="1" dirty="0" smtClean="0">
                <a:latin typeface="휴먼매직체" pitchFamily="18" charset="-127"/>
                <a:ea typeface="휴먼매직체" pitchFamily="18" charset="-127"/>
              </a:rPr>
              <a:t>- System V </a:t>
            </a:r>
            <a:r>
              <a:rPr lang="ko-KR" altLang="en-US" sz="2000" b="1" dirty="0" smtClean="0">
                <a:latin typeface="휴먼매직체" pitchFamily="18" charset="-127"/>
                <a:ea typeface="휴먼매직체" pitchFamily="18" charset="-127"/>
              </a:rPr>
              <a:t>출력방법 </a:t>
            </a:r>
            <a:r>
              <a:rPr lang="en-US" altLang="ko-KR" sz="2000" b="1" dirty="0" smtClean="0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대신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를 </a:t>
            </a:r>
            <a:r>
              <a:rPr lang="ko-KR" altLang="en-US" sz="2000" dirty="0" err="1" smtClean="0">
                <a:latin typeface="휴먼매직체" pitchFamily="18" charset="-127"/>
                <a:ea typeface="휴먼매직체" pitchFamily="18" charset="-127"/>
              </a:rPr>
              <a:t>사용해야함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. //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다른 명령어</a:t>
            </a:r>
            <a:endParaRPr lang="en-US" altLang="ko-KR" sz="2000" dirty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000" b="1" dirty="0" smtClean="0">
                <a:latin typeface="휴먼매직체" pitchFamily="18" charset="-127"/>
                <a:ea typeface="휴먼매직체" pitchFamily="18" charset="-127"/>
              </a:rPr>
              <a:t>- BSD </a:t>
            </a:r>
            <a:r>
              <a:rPr lang="en-US" altLang="ko-KR" sz="2000" b="1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sz="2000" b="1" dirty="0" smtClean="0">
                <a:latin typeface="휴먼매직체" pitchFamily="18" charset="-127"/>
                <a:ea typeface="휴먼매직체" pitchFamily="18" charset="-127"/>
              </a:rPr>
              <a:t>의 주요 </a:t>
            </a:r>
            <a:r>
              <a:rPr lang="en-US" altLang="ko-KR" sz="2000" b="1" dirty="0" smtClean="0">
                <a:latin typeface="휴먼매직체" pitchFamily="18" charset="-127"/>
                <a:ea typeface="휴먼매직체" pitchFamily="18" charset="-127"/>
              </a:rPr>
              <a:t>Flag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42950"/>
              </p:ext>
            </p:extLst>
          </p:nvPr>
        </p:nvGraphicFramePr>
        <p:xfrm>
          <a:off x="320248" y="3173988"/>
          <a:ext cx="8496944" cy="278742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18465"/>
                <a:gridCol w="6878479"/>
              </a:tblGrid>
              <a:tr h="290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Flag</a:t>
                      </a:r>
                      <a:endParaRPr lang="ko-KR" altLang="en-US" sz="1400" dirty="0">
                        <a:latin typeface="한컴돋움" pitchFamily="18" charset="2"/>
                        <a:ea typeface="한컴돋움" pitchFamily="18" charset="2"/>
                        <a:cs typeface="한컴돋움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>
                        <a:latin typeface="한컴돋움" pitchFamily="18" charset="2"/>
                        <a:ea typeface="한컴돋움" pitchFamily="18" charset="2"/>
                        <a:cs typeface="한컴돋움" pitchFamily="18" charset="2"/>
                      </a:endParaRP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-h // </a:t>
                      </a:r>
                      <a:r>
                        <a:rPr lang="en-US" altLang="ko-KR" sz="1400" b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lpr</a:t>
                      </a:r>
                      <a:endParaRPr lang="ko-KR" altLang="en-US" sz="1400" b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헤더의 이미지를 프린트 하지 말 것</a:t>
                      </a:r>
                      <a:endParaRPr lang="ko-KR" altLang="en-US" sz="1400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-I</a:t>
                      </a:r>
                      <a:endParaRPr lang="ko-KR" altLang="en-US" sz="1400" b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파일 전체에 걸쳐 </a:t>
                      </a:r>
                      <a:r>
                        <a:rPr lang="en-US" altLang="ko-KR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8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칸씩 들여쓰기 적용</a:t>
                      </a:r>
                      <a:endParaRPr lang="ko-KR" altLang="en-US" sz="1400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-L</a:t>
                      </a:r>
                      <a:endParaRPr lang="ko-KR" altLang="en-US" sz="1400" b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파일을 세로 대신 가로출력</a:t>
                      </a:r>
                      <a:r>
                        <a:rPr lang="en-US" altLang="ko-KR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넓게 찍기</a:t>
                      </a:r>
                      <a:r>
                        <a:rPr lang="en-US" altLang="ko-KR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), 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프린터가 지원해야 가능</a:t>
                      </a:r>
                      <a:endParaRPr lang="ko-KR" altLang="en-US" sz="1400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</a:t>
                      </a:r>
                      <a:r>
                        <a:rPr lang="en-US" altLang="ko-KR" sz="1400" b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</a:t>
                      </a:r>
                      <a:r>
                        <a:rPr lang="en-US" altLang="ko-KR" sz="1400" b="1" i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pr</a:t>
                      </a:r>
                      <a:endParaRPr lang="ko-KR" altLang="en-US" sz="1400" b="1" i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인쇄 작업을 프린터 </a:t>
                      </a:r>
                      <a:r>
                        <a:rPr lang="en-US" altLang="ko-KR" sz="1400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pr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에 전송</a:t>
                      </a:r>
                      <a:endParaRPr lang="ko-KR" altLang="en-US" sz="1400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-R</a:t>
                      </a:r>
                      <a:endParaRPr lang="ko-KR" altLang="en-US" sz="1400" b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페이지 인쇄 순서를 역으로 적용</a:t>
                      </a: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</a:t>
                      </a:r>
                      <a:r>
                        <a:rPr lang="en-US" altLang="ko-KR" sz="1400" b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d</a:t>
                      </a:r>
                      <a:r>
                        <a:rPr lang="en-US" altLang="ko-KR" sz="1400" b="1" i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ptr</a:t>
                      </a:r>
                      <a:r>
                        <a:rPr lang="en-US" altLang="ko-KR" sz="1400" b="1" i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 //</a:t>
                      </a:r>
                      <a:r>
                        <a:rPr lang="en-US" altLang="ko-KR" sz="1400" b="1" i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lp</a:t>
                      </a:r>
                      <a:endParaRPr lang="ko-KR" altLang="en-US" sz="1400" b="1" i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인쇄 작업을 프린터 </a:t>
                      </a:r>
                      <a:r>
                        <a:rPr lang="en-US" altLang="ko-KR" sz="1400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ptr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에 전송</a:t>
                      </a:r>
                    </a:p>
                  </a:txBody>
                  <a:tcPr/>
                </a:tc>
              </a:tr>
              <a:tr h="229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</a:t>
                      </a:r>
                      <a:r>
                        <a:rPr lang="en-US" altLang="ko-KR" sz="1400" b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P</a:t>
                      </a:r>
                      <a:r>
                        <a:rPr lang="en-US" altLang="ko-KR" sz="1400" b="1" i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n</a:t>
                      </a:r>
                      <a:endParaRPr lang="ko-KR" altLang="en-US" sz="1400" b="1" i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n</a:t>
                      </a: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번째 페이지만 인쇄</a:t>
                      </a:r>
                    </a:p>
                  </a:txBody>
                  <a:tcPr/>
                </a:tc>
              </a:tr>
              <a:tr h="349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-</a:t>
                      </a:r>
                      <a:r>
                        <a:rPr lang="en-US" altLang="ko-KR" sz="1400" b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t</a:t>
                      </a:r>
                      <a:r>
                        <a:rPr lang="en-US" altLang="ko-KR" sz="1400" b="1" i="1" dirty="0" err="1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title</a:t>
                      </a:r>
                      <a:endParaRPr lang="ko-KR" altLang="en-US" sz="1400" b="1" i="1" dirty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표지</a:t>
                      </a:r>
                      <a:r>
                        <a:rPr lang="ko-KR" altLang="en-US" sz="1400" baseline="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 페이지 제목으로 </a:t>
                      </a:r>
                      <a:r>
                        <a:rPr lang="en-US" altLang="ko-KR" sz="1400" baseline="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title</a:t>
                      </a:r>
                      <a:r>
                        <a:rPr lang="ko-KR" altLang="en-US" sz="1400" baseline="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을 사용</a:t>
                      </a:r>
                      <a:r>
                        <a:rPr lang="en-US" altLang="ko-KR" sz="1400" baseline="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. title</a:t>
                      </a:r>
                      <a:r>
                        <a:rPr lang="ko-KR" altLang="en-US" sz="1400" baseline="0" dirty="0" smtClean="0">
                          <a:latin typeface="함초롬돋움" pitchFamily="18" charset="-127"/>
                          <a:ea typeface="함초롬돋움" pitchFamily="18" charset="-127"/>
                          <a:cs typeface="함초롬돋움" pitchFamily="18" charset="-127"/>
                        </a:rPr>
                        <a:t>자리에는 아무 문자열이나 명시 가능</a:t>
                      </a:r>
                      <a:endParaRPr lang="ko-KR" altLang="en-US" sz="1400" dirty="0" smtClean="0">
                        <a:latin typeface="함초롬돋움" pitchFamily="18" charset="-127"/>
                        <a:ea typeface="함초롬돋움" pitchFamily="18" charset="-127"/>
                        <a:cs typeface="함초롬돋움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7744" y="6022776"/>
            <a:ext cx="7261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* P</a:t>
            </a:r>
            <a:r>
              <a:rPr lang="ko-KR" altLang="en-US" b="1" dirty="0" err="1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플레그는</a:t>
            </a:r>
            <a:r>
              <a:rPr lang="ko-KR" altLang="en-US" b="1" dirty="0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 </a:t>
            </a:r>
            <a:r>
              <a:rPr lang="en-US" altLang="ko-KR" b="1" dirty="0" err="1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lpr</a:t>
            </a:r>
            <a:r>
              <a:rPr lang="ko-KR" altLang="en-US" b="1" dirty="0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과 </a:t>
            </a:r>
            <a:r>
              <a:rPr lang="en-US" altLang="ko-KR" b="1" dirty="0" err="1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lp</a:t>
            </a:r>
            <a:r>
              <a:rPr lang="en-US" altLang="ko-KR" b="1" dirty="0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한컴 쿨재즈 L" pitchFamily="18" charset="-127"/>
                <a:ea typeface="한컴 쿨재즈 L" pitchFamily="18" charset="-127"/>
              </a:rPr>
              <a:t>두 명령어에서 서로 다른 의미로 사용하고 있음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18.3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를 사용해 파일 출력하기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26876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lpq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-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Pmathlw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9" name="그림 8" descr="448-2.jpg"/>
          <p:cNvPicPr>
            <a:picLocks noChangeAspect="1"/>
          </p:cNvPicPr>
          <p:nvPr/>
        </p:nvPicPr>
        <p:blipFill rotWithShape="1">
          <a:blip r:embed="rId2" cstate="print"/>
          <a:srcRect r="7599"/>
          <a:stretch/>
        </p:blipFill>
        <p:spPr>
          <a:xfrm>
            <a:off x="467544" y="1884076"/>
            <a:ext cx="4824536" cy="3909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96136" y="3950672"/>
            <a:ext cx="2678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환경변수 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PRINTER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을 통해 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기본 프린터를 지정하지 않고 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나 </a:t>
            </a:r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을 사용한 경우</a:t>
            </a:r>
            <a:endParaRPr lang="ko-KR" altLang="en-US" dirty="0"/>
          </a:p>
        </p:txBody>
      </p:sp>
      <p:pic>
        <p:nvPicPr>
          <p:cNvPr id="10" name="그림 9" descr="447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1663" y="4941168"/>
            <a:ext cx="2606213" cy="10081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20073" y="173042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Pprinter</a:t>
            </a:r>
            <a:endParaRPr lang="en-US" altLang="ko-KR" dirty="0" smtClean="0"/>
          </a:p>
          <a:p>
            <a:r>
              <a:rPr lang="ko-KR" altLang="en-US" dirty="0" smtClean="0"/>
              <a:t>프린트 큐 안에 어떤 인쇄 명령어들이 들어있는지 확인</a:t>
            </a:r>
            <a:r>
              <a:rPr lang="ko-KR" altLang="en-US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13326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18.3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를 사용해 파일 출력하기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8640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hiLR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&lt;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dickens.not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alias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=‘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–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hiLR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’ 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같이 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alias 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사용 가능</a:t>
            </a:r>
            <a:endParaRPr lang="en-US" altLang="ko-KR" sz="2000" dirty="0" smtClean="0">
              <a:latin typeface="휴먼매직체" pitchFamily="18" charset="-127"/>
              <a:ea typeface="휴먼매직체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-alias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mathprint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=‘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Pmathlw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-alias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libprint’lpr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plibrary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-alias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edprint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=‘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Pedlw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System V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에서는</a:t>
            </a:r>
            <a:endParaRPr lang="en-US" altLang="ko-KR" sz="2000" dirty="0" smtClean="0">
              <a:latin typeface="휴먼매직체" pitchFamily="18" charset="-127"/>
              <a:ea typeface="휴먼매직체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	-alias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mathprint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=‘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–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dmathlw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	-alias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libprint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=‘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–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dlibrary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	-alias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edprint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=‘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=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dedlw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8104" y="2708920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자주 사용하는 </a:t>
            </a:r>
            <a:r>
              <a:rPr lang="en-US" altLang="ko-KR" dirty="0" smtClean="0"/>
              <a:t>printer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alias</a:t>
            </a:r>
            <a:r>
              <a:rPr lang="ko-KR" altLang="en-US" dirty="0" smtClean="0"/>
              <a:t>로 만들어놓기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4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18.3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를 사용해 파일 출력하기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864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lpinfo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: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프린터에 대한 정보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000" dirty="0" err="1">
                <a:latin typeface="휴먼매직체" pitchFamily="18" charset="-127"/>
                <a:ea typeface="휴먼매직체" pitchFamily="18" charset="-127"/>
              </a:rPr>
              <a:t>Lpinfo</a:t>
            </a: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mathlw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프린터에 대한 자세한 정보를 알아보려면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-v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Lpinfo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-v 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mathlw</a:t>
            </a:r>
            <a:endParaRPr lang="en-US" altLang="ko-KR" sz="20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0" name="그림 9" descr="449-2_450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3392418"/>
            <a:ext cx="5976664" cy="31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18.3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lp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를 사용해 파일 출력하기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864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lpinfo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: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사용가능한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프린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터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lpinfo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–a | head -15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1" name="그림 10" descr="450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376756"/>
            <a:ext cx="7128848" cy="40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18.4 </a:t>
            </a:r>
            <a:r>
              <a:rPr lang="en-US" altLang="ko-KR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col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을 사용해 출력 문서 서식 잡기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8640960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pr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명령어의 플래그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19117"/>
              </p:ext>
            </p:extLst>
          </p:nvPr>
        </p:nvGraphicFramePr>
        <p:xfrm>
          <a:off x="1043608" y="1812019"/>
          <a:ext cx="727280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561662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Flag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의미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-n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n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단 출력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+n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n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번째 페이지부터 출력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-f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 머리말과 꼬리말을 출력하지 않도록 설정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-</a:t>
                      </a:r>
                      <a:r>
                        <a:rPr lang="en-US" altLang="ko-KR" sz="16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h</a:t>
                      </a:r>
                      <a:r>
                        <a:rPr lang="en-US" altLang="ko-KR" sz="1600" i="1" dirty="0" err="1" smtClean="0">
                          <a:latin typeface="나눔고딕" pitchFamily="50" charset="-127"/>
                          <a:ea typeface="나눔고딕" pitchFamily="50" charset="-127"/>
                        </a:rPr>
                        <a:t>hdr</a:t>
                      </a:r>
                      <a:endParaRPr lang="ko-KR" altLang="en-US" sz="1600" i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hdr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를 페이지 머리말로 사용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-</a:t>
                      </a:r>
                      <a:r>
                        <a:rPr lang="en-US" altLang="ko-KR" sz="16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</a:t>
                      </a:r>
                      <a:r>
                        <a:rPr lang="en-US" altLang="ko-KR" sz="1600" i="1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</a:t>
                      </a:r>
                      <a:endParaRPr lang="ko-KR" altLang="en-US" sz="1600" i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 목을 문자 </a:t>
                      </a:r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n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개 크기로 조정 </a:t>
                      </a:r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문서 출력 방향을 가로로 한 경우</a:t>
                      </a:r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-m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한 단에 파일 하나씩</a:t>
                      </a:r>
                      <a:r>
                        <a:rPr lang="en-US" altLang="ko-KR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모튼</a:t>
                      </a:r>
                      <a:r>
                        <a:rPr lang="ko-KR" altLang="en-US" sz="1600" dirty="0" smtClean="0">
                          <a:latin typeface="나눔고딕" pitchFamily="50" charset="-127"/>
                          <a:ea typeface="나눔고딕" pitchFamily="50" charset="-127"/>
                        </a:rPr>
                        <a:t> 파일을 출력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5576" y="501317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</a:t>
            </a:r>
            <a:r>
              <a:rPr lang="ko-KR" altLang="en-US" dirty="0" smtClean="0"/>
              <a:t>은 인쇄만을 위한 명령어가 아니며 어떤 문서의 페이지를 나누거나 서식을</a:t>
            </a:r>
            <a:endParaRPr lang="en-US" altLang="ko-KR" dirty="0" smtClean="0"/>
          </a:p>
          <a:p>
            <a:r>
              <a:rPr lang="ko-KR" altLang="en-US" dirty="0" smtClean="0"/>
              <a:t>조정할 때 사용될 수 있는 명령어</a:t>
            </a:r>
            <a:r>
              <a:rPr lang="en-US" altLang="ko-KR" dirty="0" smtClean="0"/>
              <a:t>, BSD, System V </a:t>
            </a:r>
            <a:r>
              <a:rPr lang="ko-KR" altLang="en-US" dirty="0" smtClean="0"/>
              <a:t>공용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3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18.4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col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을 사용해 출력 문서 서식 잡기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1268760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출력 용지를 가로로 설정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단으로 출력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-who |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pr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-2 | more </a:t>
            </a:r>
          </a:p>
        </p:txBody>
      </p:sp>
      <p:pic>
        <p:nvPicPr>
          <p:cNvPr id="10" name="그림 9" descr="451_452-1.jpg"/>
          <p:cNvPicPr>
            <a:picLocks noChangeAspect="1"/>
          </p:cNvPicPr>
          <p:nvPr/>
        </p:nvPicPr>
        <p:blipFill rotWithShape="1">
          <a:blip r:embed="rId2" cstate="print"/>
          <a:srcRect b="11432"/>
          <a:stretch/>
        </p:blipFill>
        <p:spPr>
          <a:xfrm>
            <a:off x="771560" y="2204864"/>
            <a:ext cx="7704856" cy="38776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928" y="213285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현재 사용자 목록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18.4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col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을 사용해 출력 문서 서식 잡기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1268760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pr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명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령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어를 사용하면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머리말에 표시될 정보를 손쉽게 추가 할 수 있다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  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-who |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pr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–h “(output of the command)”-2 | more</a:t>
            </a:r>
          </a:p>
        </p:txBody>
      </p:sp>
      <p:pic>
        <p:nvPicPr>
          <p:cNvPr id="11" name="그림 10" descr="452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469089"/>
            <a:ext cx="7416824" cy="39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18.4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col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을 사용해 출력 문서 서식 잡기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1268760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ls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-1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을 이용하여 다음 두 개의 파일 목록 만들기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ls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-1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src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&gt;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src.listing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ls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-1 /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tmp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&gt;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tem.listing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0" name="그림 9" descr="453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7984" y="2636912"/>
            <a:ext cx="4348678" cy="36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18.4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, col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을 사용해 출력 문서 서식 잡기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287072"/>
            <a:ext cx="4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en-US" altLang="ko-KR" sz="2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pr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명령어를 사용하여 두 파일의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내용을 연결 후 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2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단 출력</a:t>
            </a:r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1600" dirty="0" err="1" smtClean="0">
                <a:latin typeface="휴먼매직체" pitchFamily="18" charset="-127"/>
                <a:ea typeface="휴먼매직체" pitchFamily="18" charset="-127"/>
              </a:rPr>
              <a:t>pr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 –m </a:t>
            </a:r>
            <a:r>
              <a:rPr lang="en-US" altLang="ko-KR" sz="1600" dirty="0" err="1" smtClean="0">
                <a:latin typeface="휴먼매직체" pitchFamily="18" charset="-127"/>
                <a:ea typeface="휴먼매직체" pitchFamily="18" charset="-127"/>
              </a:rPr>
              <a:t>src.listing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1600" dirty="0" err="1" smtClean="0">
                <a:latin typeface="휴먼매직체" pitchFamily="18" charset="-127"/>
                <a:ea typeface="휴먼매직체" pitchFamily="18" charset="-127"/>
              </a:rPr>
              <a:t>tmp.listing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 | head -15</a:t>
            </a:r>
          </a:p>
        </p:txBody>
      </p:sp>
      <p:pic>
        <p:nvPicPr>
          <p:cNvPr id="11" name="그림 10" descr="453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840" y="2979164"/>
            <a:ext cx="4045714" cy="28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52392" y="1272648"/>
            <a:ext cx="43924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각 페이지 위에 출력되는 빈 줄은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-f flag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를 사용해 제거</a:t>
            </a:r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dirty="0" smtClean="0">
                <a:latin typeface="한컴 쿨재즈 L" pitchFamily="18" charset="-127"/>
                <a:ea typeface="한컴 쿨재즈 L" pitchFamily="18" charset="-127"/>
              </a:rPr>
              <a:t>* -f</a:t>
            </a:r>
            <a:r>
              <a:rPr lang="ko-KR" altLang="en-US" dirty="0" smtClean="0">
                <a:latin typeface="한컴 쿨재즈 L" pitchFamily="18" charset="-127"/>
                <a:ea typeface="한컴 쿨재즈 L" pitchFamily="18" charset="-127"/>
              </a:rPr>
              <a:t>가 </a:t>
            </a:r>
            <a:r>
              <a:rPr lang="en-US" altLang="ko-KR" dirty="0" smtClean="0">
                <a:latin typeface="한컴 쿨재즈 L" pitchFamily="18" charset="-127"/>
                <a:ea typeface="한컴 쿨재즈 L" pitchFamily="18" charset="-127"/>
              </a:rPr>
              <a:t>form feed </a:t>
            </a:r>
            <a:r>
              <a:rPr lang="ko-KR" altLang="en-US" dirty="0" smtClean="0">
                <a:latin typeface="한컴 쿨재즈 L" pitchFamily="18" charset="-127"/>
                <a:ea typeface="한컴 쿨재즈 L" pitchFamily="18" charset="-127"/>
              </a:rPr>
              <a:t>옵션으로 사용될 때는 </a:t>
            </a:r>
            <a:r>
              <a:rPr lang="en-US" altLang="ko-KR" dirty="0" smtClean="0">
                <a:latin typeface="한컴 쿨재즈 L" pitchFamily="18" charset="-127"/>
                <a:ea typeface="한컴 쿨재즈 L" pitchFamily="18" charset="-127"/>
              </a:rPr>
              <a:t>–f flag</a:t>
            </a:r>
          </a:p>
        </p:txBody>
      </p:sp>
      <p:pic>
        <p:nvPicPr>
          <p:cNvPr id="14" name="그림 13" descr="453-3_454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4550" y="2985796"/>
            <a:ext cx="3798325" cy="2880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75856" y="4077072"/>
            <a:ext cx="5544616" cy="230425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결과를 파이프라인을 통해 인쇄</a:t>
            </a:r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-!</a:t>
            </a:r>
            <a:r>
              <a:rPr lang="en-US" altLang="ko-KR" sz="1600" dirty="0" err="1" smtClean="0">
                <a:latin typeface="휴먼매직체" pitchFamily="18" charset="-127"/>
                <a:ea typeface="휴먼매직체" pitchFamily="18" charset="-127"/>
              </a:rPr>
              <a:t>pr</a:t>
            </a:r>
            <a:r>
              <a:rPr lang="en-US" altLang="ko-KR" sz="1600" dirty="0" smtClean="0">
                <a:latin typeface="휴먼매직체" pitchFamily="18" charset="-127"/>
                <a:ea typeface="휴먼매직체" pitchFamily="18" charset="-127"/>
              </a:rPr>
              <a:t> | </a:t>
            </a:r>
            <a:r>
              <a:rPr lang="en-US" altLang="ko-KR" sz="1600" dirty="0" err="1" smtClean="0">
                <a:latin typeface="휴먼매직체" pitchFamily="18" charset="-127"/>
                <a:ea typeface="휴먼매직체" pitchFamily="18" charset="-127"/>
              </a:rPr>
              <a:t>lpr</a:t>
            </a:r>
            <a:endParaRPr lang="en-US" altLang="ko-KR" sz="1600" dirty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1600" dirty="0" smtClean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1600" dirty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1600" dirty="0" smtClean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1600" dirty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1600" dirty="0" smtClean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5" name="그림 14" descr="454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4840" y="4644704"/>
            <a:ext cx="4806643" cy="9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</a:rPr>
              <a:t>목차</a:t>
            </a:r>
            <a:endParaRPr lang="ko-KR" alt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51520" y="1988840"/>
            <a:ext cx="87849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18.1 </a:t>
            </a:r>
            <a:r>
              <a:rPr lang="en-US" altLang="ko-KR" sz="3200" dirty="0">
                <a:latin typeface="휴먼매직체" pitchFamily="18" charset="-127"/>
                <a:ea typeface="휴먼매직체" pitchFamily="18" charset="-127"/>
              </a:rPr>
              <a:t>printers 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로 로컬 프린터 찾기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18.2 </a:t>
            </a:r>
            <a:r>
              <a:rPr lang="en-US" altLang="ko-KR" sz="3200" dirty="0">
                <a:latin typeface="휴먼매직체" pitchFamily="18" charset="-127"/>
                <a:ea typeface="휴먼매직체" pitchFamily="18" charset="-127"/>
              </a:rPr>
              <a:t>printers script 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만들기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18.3 </a:t>
            </a:r>
            <a:r>
              <a:rPr lang="en-US" altLang="ko-KR" sz="3200" dirty="0" err="1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en-US" altLang="ko-KR" sz="32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en-US" altLang="ko-KR" sz="3200" dirty="0" err="1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를 사용해 파일 출력하기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18.4 </a:t>
            </a:r>
            <a:r>
              <a:rPr lang="en-US" altLang="ko-KR" sz="3200" dirty="0" err="1">
                <a:latin typeface="휴먼매직체" pitchFamily="18" charset="-127"/>
                <a:ea typeface="휴먼매직체" pitchFamily="18" charset="-127"/>
              </a:rPr>
              <a:t>pr</a:t>
            </a:r>
            <a:r>
              <a:rPr lang="en-US" altLang="ko-KR" sz="3200" dirty="0">
                <a:latin typeface="휴먼매직체" pitchFamily="18" charset="-127"/>
                <a:ea typeface="휴먼매직체" pitchFamily="18" charset="-127"/>
              </a:rPr>
              <a:t>, col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을 사용해 출력 문서 서식 </a:t>
            </a:r>
            <a:r>
              <a:rPr lang="ko-KR" altLang="en-US" sz="3200" dirty="0" smtClean="0">
                <a:latin typeface="휴먼매직체" pitchFamily="18" charset="-127"/>
                <a:ea typeface="휴먼매직체" pitchFamily="18" charset="-127"/>
              </a:rPr>
              <a:t>잡기</a:t>
            </a:r>
            <a:endParaRPr lang="en-US" altLang="ko-KR" sz="3200" dirty="0" smtClean="0">
              <a:latin typeface="휴먼매직체" pitchFamily="18" charset="-127"/>
              <a:ea typeface="휴먼매직체" pitchFamily="18" charset="-127"/>
            </a:endParaRPr>
          </a:p>
          <a:p>
            <a:pPr marL="0" indent="0">
              <a:buNone/>
            </a:pP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18.5 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프린터 큐 사용하기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18.6 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요약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18.7 </a:t>
            </a:r>
            <a:r>
              <a:rPr lang="ko-KR" altLang="en-US" sz="3200" dirty="0">
                <a:latin typeface="휴먼매직체" pitchFamily="18" charset="-127"/>
                <a:ea typeface="휴먼매직체" pitchFamily="18" charset="-127"/>
              </a:rPr>
              <a:t>용어정리</a:t>
            </a:r>
            <a:endParaRPr lang="en-US" altLang="ko-KR" sz="3600" dirty="0"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9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18.5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프린터 큐 사용하기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1556792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•UNIX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에서는 개인용 프린터 개념이 없다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여러 사용자가 함께 사용하기 때문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lpr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이나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를 사용해서 보내진 파일은 그 프린터의 큐 맨 뒤에 추가된다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앞선 요청에 대한 인쇄가 끝나가면 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                    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새로 추가된 요청이 점차적으로 큐의 앞부분으로 이동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큐를 사용한 인쇄 작업 통제의 장점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lprm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으로 인쇄 작업을 큐에서 제거 할 수 있음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인쇄 시작 전에는 언제든지 문서 인쇄 취소 가능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System V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에서는 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lpstat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명령어를 제공함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18.5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프린터 큐 사용하기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155679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Mathlw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의 내용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(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출력대기리스트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)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6" name="그림 5" descr="455_456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132854"/>
            <a:ext cx="6480720" cy="44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18.5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프린터 큐 사용하기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155679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lpq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의 각 항목 필드들의 의미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552" y="2204863"/>
            <a:ext cx="79928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PID</a:t>
            </a:r>
            <a:r>
              <a:rPr lang="en-US" altLang="ko-KR" sz="2400" dirty="0" smtClean="0"/>
              <a:t>        </a:t>
            </a:r>
            <a:r>
              <a:rPr lang="en-US" altLang="ko-KR" sz="2400" dirty="0" err="1"/>
              <a:t>TT</a:t>
            </a:r>
            <a:r>
              <a:rPr lang="en-US" altLang="ko-KR" sz="2400" dirty="0"/>
              <a:t>   </a:t>
            </a:r>
            <a:r>
              <a:rPr lang="en-US" altLang="ko-KR" sz="2400" dirty="0" smtClean="0"/>
              <a:t>      STAT        </a:t>
            </a:r>
            <a:r>
              <a:rPr lang="en-US" altLang="ko-KR" sz="2400" dirty="0"/>
              <a:t>TIME  </a:t>
            </a:r>
            <a:r>
              <a:rPr lang="en-US" altLang="ko-KR" sz="2400" dirty="0" smtClean="0"/>
              <a:t>       </a:t>
            </a:r>
            <a:r>
              <a:rPr lang="en-US" altLang="ko-KR" sz="2400" dirty="0"/>
              <a:t>COMMAND</a:t>
            </a:r>
          </a:p>
          <a:p>
            <a:pPr>
              <a:buNone/>
            </a:pPr>
            <a:r>
              <a:rPr lang="en-US" altLang="ko-KR" sz="2000" dirty="0" smtClean="0"/>
              <a:t>    </a:t>
            </a:r>
            <a:r>
              <a:rPr lang="en-US" altLang="ko-KR" sz="2000" dirty="0"/>
              <a:t>4352   </a:t>
            </a:r>
            <a:r>
              <a:rPr lang="en-US" altLang="ko-KR" sz="2000" dirty="0" smtClean="0"/>
              <a:t>      </a:t>
            </a:r>
            <a:r>
              <a:rPr lang="en-US" altLang="ko-KR" sz="2000" dirty="0"/>
              <a:t>Ah   </a:t>
            </a:r>
            <a:r>
              <a:rPr lang="en-US" altLang="ko-KR" sz="2000" dirty="0" smtClean="0"/>
              <a:t>            T                 </a:t>
            </a:r>
            <a:r>
              <a:rPr lang="en-US" altLang="ko-KR" sz="2000" dirty="0"/>
              <a:t>0:00  </a:t>
            </a:r>
            <a:r>
              <a:rPr lang="en-US" altLang="ko-KR" sz="2000" dirty="0" smtClean="0"/>
              <a:t>           </a:t>
            </a:r>
            <a:r>
              <a:rPr lang="en-US" altLang="ko-KR" sz="2000" dirty="0"/>
              <a:t>vi </a:t>
            </a:r>
            <a:r>
              <a:rPr lang="en-US" altLang="ko-KR" sz="2000" dirty="0" err="1" smtClean="0"/>
              <a:t>dickens.note</a:t>
            </a:r>
            <a:endParaRPr lang="en-US" altLang="ko-KR" sz="2000" dirty="0"/>
          </a:p>
        </p:txBody>
      </p:sp>
      <p:cxnSp>
        <p:nvCxnSpPr>
          <p:cNvPr id="13" name="꺾인 연결선 12"/>
          <p:cNvCxnSpPr/>
          <p:nvPr/>
        </p:nvCxnSpPr>
        <p:spPr>
          <a:xfrm>
            <a:off x="1247080" y="3212975"/>
            <a:ext cx="5122880" cy="2880320"/>
          </a:xfrm>
          <a:prstGeom prst="bentConnector3">
            <a:avLst>
              <a:gd name="adj1" fmla="val -157"/>
            </a:avLst>
          </a:prstGeom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2231740" y="3212976"/>
            <a:ext cx="4150772" cy="2483736"/>
          </a:xfrm>
          <a:prstGeom prst="bentConnector3">
            <a:avLst>
              <a:gd name="adj1" fmla="val -8"/>
            </a:avLst>
          </a:prstGeom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6200000" flipH="1">
            <a:off x="4780688" y="3357464"/>
            <a:ext cx="1736000" cy="1447024"/>
          </a:xfrm>
          <a:prstGeom prst="bentConnector3">
            <a:avLst>
              <a:gd name="adj1" fmla="val 100039"/>
            </a:avLst>
          </a:prstGeom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3491880" y="3212975"/>
            <a:ext cx="2880320" cy="2109234"/>
          </a:xfrm>
          <a:prstGeom prst="bentConnector3">
            <a:avLst>
              <a:gd name="adj1" fmla="val 158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65168" y="4352713"/>
            <a:ext cx="2067272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명령어</a:t>
            </a:r>
            <a:endParaRPr lang="en-US" altLang="ko-KR" sz="24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  <a:p>
            <a:r>
              <a:rPr lang="en-US" altLang="ko-KR" sz="2400" b="1" dirty="0" smtClean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CPU</a:t>
            </a:r>
            <a:r>
              <a:rPr lang="ko-KR" altLang="en-US" sz="2400" b="1" dirty="0" smtClean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사용기간</a:t>
            </a:r>
            <a:endParaRPr lang="en-US" altLang="ko-KR" sz="2400" b="1" dirty="0" smtClean="0"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  <a:p>
            <a:r>
              <a:rPr lang="ko-KR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현재상태</a:t>
            </a:r>
            <a:endParaRPr lang="en-US" altLang="ko-KR" sz="2400" b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TTY</a:t>
            </a:r>
          </a:p>
          <a:p>
            <a:r>
              <a:rPr lang="en-US" altLang="ko-KR" sz="2400" b="1" dirty="0" smtClean="0">
                <a:solidFill>
                  <a:srgbClr val="9E3E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Process ID</a:t>
            </a:r>
          </a:p>
        </p:txBody>
      </p:sp>
      <p:cxnSp>
        <p:nvCxnSpPr>
          <p:cNvPr id="31" name="꺾인 연결선 30"/>
          <p:cNvCxnSpPr/>
          <p:nvPr/>
        </p:nvCxnSpPr>
        <p:spPr>
          <a:xfrm rot="16200000" flipH="1">
            <a:off x="6498217" y="3591018"/>
            <a:ext cx="1116120" cy="360039"/>
          </a:xfrm>
          <a:prstGeom prst="bentConnector3">
            <a:avLst/>
          </a:prstGeom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18.5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프린터 큐 사용하기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287072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특정사용자가 만든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                      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인쇄작업 목록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lpq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계정이름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1256294"/>
            <a:ext cx="43924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다른 프린터 상태 확인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lpq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 –P(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프린터 이름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)</a:t>
            </a:r>
            <a:endParaRPr lang="en-US" altLang="ko-KR" sz="2000" dirty="0" smtClean="0">
              <a:latin typeface="한컴 쿨재즈 L" pitchFamily="18" charset="-127"/>
              <a:ea typeface="한컴 쿨재즈 L" pitchFamily="18" charset="-127"/>
            </a:endParaRPr>
          </a:p>
        </p:txBody>
      </p:sp>
      <p:pic>
        <p:nvPicPr>
          <p:cNvPr id="16" name="그림 15" descr="457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5550" y="2500838"/>
            <a:ext cx="4521371" cy="2152298"/>
          </a:xfrm>
          <a:prstGeom prst="rect">
            <a:avLst/>
          </a:prstGeom>
        </p:spPr>
      </p:pic>
      <p:pic>
        <p:nvPicPr>
          <p:cNvPr id="17" name="그림 16" descr="456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676" y="2492896"/>
            <a:ext cx="3956144" cy="21602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03544" y="4941168"/>
            <a:ext cx="43924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인쇄 작업 삭제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sz="2000" dirty="0" err="1" smtClean="0">
                <a:latin typeface="휴먼매직체" pitchFamily="18" charset="-127"/>
                <a:ea typeface="휴먼매직체" pitchFamily="18" charset="-127"/>
              </a:rPr>
              <a:t>lprm</a:t>
            </a:r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인쇄 작업 이름</a:t>
            </a:r>
            <a:endParaRPr lang="en-US" altLang="ko-KR" sz="2000" dirty="0" smtClean="0">
              <a:latin typeface="한컴 쿨재즈 L" pitchFamily="18" charset="-127"/>
              <a:ea typeface="한컴 쿨재즈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494116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다른 프린터에 인쇄 작업 부여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lpq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계정이름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21" name="그림 20" descr="457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676" y="5769249"/>
            <a:ext cx="3956144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18.5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프린터 큐 사용하기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287072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일부 인쇄 작업 취소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lpq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로 작업이 큐에 대기 중인지 확인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9992" y="1274589"/>
            <a:ext cx="439248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</a:t>
            </a:r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en-US" altLang="ko-KR" dirty="0" err="1" smtClean="0">
                <a:latin typeface="휴먼매직체" pitchFamily="18" charset="-127"/>
                <a:ea typeface="휴먼매직체" pitchFamily="18" charset="-127"/>
              </a:rPr>
              <a:t>lprm</a:t>
            </a:r>
            <a:r>
              <a:rPr lang="ko-KR" altLang="en-US" dirty="0" smtClean="0">
                <a:latin typeface="휴먼매직체" pitchFamily="18" charset="-127"/>
                <a:ea typeface="휴먼매직체" pitchFamily="18" charset="-127"/>
              </a:rPr>
              <a:t>을 사용하여 해당 작업 제거</a:t>
            </a:r>
            <a:endParaRPr lang="en-US" altLang="ko-KR" dirty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dirty="0" smtClean="0">
                <a:latin typeface="휴먼매직체" pitchFamily="18" charset="-127"/>
                <a:ea typeface="휴먼매직체" pitchFamily="18" charset="-127"/>
              </a:rPr>
              <a:t>    </a:t>
            </a:r>
          </a:p>
          <a:p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                 </a:t>
            </a:r>
            <a:r>
              <a:rPr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제대로 실행되지 않았을 때</a:t>
            </a:r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   </a:t>
            </a:r>
            <a:r>
              <a:rPr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프린터를 명시적으로 지정해 주어 문제 해결</a:t>
            </a:r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 	      </a:t>
            </a:r>
            <a:r>
              <a:rPr lang="ko-KR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인쇄 작업 취소 후 다시 인쇄</a:t>
            </a:r>
            <a:endParaRPr lang="en-US" altLang="ko-KR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5" name="그림 14" descr="458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544" y="2420888"/>
            <a:ext cx="4266407" cy="2124236"/>
          </a:xfrm>
          <a:prstGeom prst="rect">
            <a:avLst/>
          </a:prstGeom>
        </p:spPr>
      </p:pic>
      <p:pic>
        <p:nvPicPr>
          <p:cNvPr id="20" name="그림 19" descr="458-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2420888"/>
            <a:ext cx="3600000" cy="690786"/>
          </a:xfrm>
          <a:prstGeom prst="rect">
            <a:avLst/>
          </a:prstGeom>
        </p:spPr>
      </p:pic>
      <p:pic>
        <p:nvPicPr>
          <p:cNvPr id="21" name="그림 20" descr="458-4.jpg"/>
          <p:cNvPicPr>
            <a:picLocks noChangeAspect="1"/>
          </p:cNvPicPr>
          <p:nvPr/>
        </p:nvPicPr>
        <p:blipFill rotWithShape="1">
          <a:blip r:embed="rId4" cstate="print"/>
          <a:srcRect t="5506" r="28440" b="69203"/>
          <a:stretch/>
        </p:blipFill>
        <p:spPr>
          <a:xfrm>
            <a:off x="4999424" y="3789040"/>
            <a:ext cx="3600000" cy="405920"/>
          </a:xfrm>
          <a:prstGeom prst="rect">
            <a:avLst/>
          </a:prstGeom>
        </p:spPr>
      </p:pic>
      <p:pic>
        <p:nvPicPr>
          <p:cNvPr id="22" name="그림 21" descr="458-4.jpg"/>
          <p:cNvPicPr>
            <a:picLocks noChangeAspect="1"/>
          </p:cNvPicPr>
          <p:nvPr/>
        </p:nvPicPr>
        <p:blipFill rotWithShape="1">
          <a:blip r:embed="rId4" cstate="print"/>
          <a:srcRect l="1013" t="69739" r="334" b="4875"/>
          <a:stretch/>
        </p:blipFill>
        <p:spPr>
          <a:xfrm>
            <a:off x="4999424" y="5013176"/>
            <a:ext cx="3600000" cy="2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18.6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요약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287072"/>
            <a:ext cx="8928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Unix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프린터를 통한 출력은 까다롭지만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앨리어스를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 정의해 두면 보다 편리한 인쇄가 가능하다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기본프린터를 하나 골라서 환경변수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PRINTER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에 지정한다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sz="2000" dirty="0"/>
          </a:p>
          <a:p>
            <a:pPr lvl="1"/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•printer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같은 </a:t>
            </a:r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앨리어스를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하나 만들고 인쇄할 때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쓰이는 기본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설정 값들을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그 안에 넣어두자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 err="1">
                <a:latin typeface="휴먼매직체" pitchFamily="18" charset="-127"/>
                <a:ea typeface="휴먼매직체" pitchFamily="18" charset="-127"/>
              </a:rPr>
              <a:t>pq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같은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앨리어스를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만들어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특정 프린터의 큐에 쌓인 인쇄 작업들을 손쉽게 확인할 수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43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18.7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용어정리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812880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인쇄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작업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&gt;(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print job name)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 err="1">
                <a:latin typeface="휴먼매직체" pitchFamily="18" charset="-127"/>
                <a:ea typeface="휴먼매직체" pitchFamily="18" charset="-127"/>
              </a:rPr>
              <a:t>lpr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이나 </a:t>
            </a:r>
            <a:r>
              <a:rPr lang="en-US" altLang="ko-KR" sz="2400" dirty="0" err="1">
                <a:latin typeface="휴먼매직체" pitchFamily="18" charset="-127"/>
                <a:ea typeface="휴먼매직체" pitchFamily="18" charset="-127"/>
              </a:rPr>
              <a:t>lp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명령어에 의해 프린트 작업에 할당된 고유한 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이름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프린터 큐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&gt;(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</a:rPr>
              <a:t>print queue)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지정된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프린터에 의해 처리되기 위해서 기다리는 모든 출력 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작업이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있는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큐나 리스트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8662" y="2643182"/>
            <a:ext cx="7467600" cy="1143000"/>
          </a:xfrm>
        </p:spPr>
        <p:txBody>
          <a:bodyPr>
            <a:prstTxWarp prst="textArchUp">
              <a:avLst/>
            </a:prstTxWarp>
            <a:noAutofit/>
          </a:bodyPr>
          <a:lstStyle/>
          <a:p>
            <a:pPr algn="ctr"/>
            <a:r>
              <a:rPr lang="en-US" altLang="ko-KR" sz="96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MS UI Gothic" pitchFamily="34" charset="-128"/>
                <a:ea typeface="ZeitGeisterbahn" pitchFamily="2" charset="-127"/>
              </a:rPr>
              <a:t>T</a:t>
            </a:r>
            <a:r>
              <a:rPr lang="en-US" altLang="ko-KR" sz="9600" dirty="0" smtClean="0">
                <a:effectLst>
                  <a:reflection blurRad="6350" stA="55000" endA="50" endPos="85000" dist="60007" dir="5400000" sy="-100000" algn="bl" rotWithShape="0"/>
                </a:effectLst>
                <a:latin typeface="MS UI Gothic" pitchFamily="34" charset="-128"/>
                <a:ea typeface="ZeitGeisterbahn" pitchFamily="2" charset="-127"/>
              </a:rPr>
              <a:t>he </a:t>
            </a:r>
            <a:r>
              <a:rPr lang="en-US" altLang="ko-KR" sz="96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MS UI Gothic" pitchFamily="34" charset="-128"/>
                <a:ea typeface="ZeitGeisterbahn" pitchFamily="2" charset="-127"/>
              </a:rPr>
              <a:t>E</a:t>
            </a:r>
            <a:r>
              <a:rPr lang="en-US" altLang="ko-KR" sz="9600" dirty="0" smtClean="0">
                <a:effectLst>
                  <a:reflection blurRad="6350" stA="55000" endA="50" endPos="85000" dist="60007" dir="5400000" sy="-100000" algn="bl" rotWithShape="0"/>
                </a:effectLst>
                <a:latin typeface="MS UI Gothic" pitchFamily="34" charset="-128"/>
                <a:ea typeface="ZeitGeisterbahn" pitchFamily="2" charset="-127"/>
              </a:rPr>
              <a:t>nd.</a:t>
            </a:r>
            <a:endParaRPr lang="ko-KR" altLang="en-US" sz="9600" dirty="0">
              <a:effectLst>
                <a:reflection blurRad="6350" stA="55000" endA="50" endPos="85000" dist="60007" dir="5400000" sy="-100000" algn="bl" rotWithShape="0"/>
              </a:effectLst>
              <a:latin typeface="MS UI Gothic" pitchFamily="34" charset="-128"/>
              <a:ea typeface="ZeitGeisterbahn" pitchFamily="2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굴림" pitchFamily="50" charset="-127"/>
                <a:ea typeface="굴림" pitchFamily="50" charset="-127"/>
              </a:rPr>
              <a:t>인쇄를 지원하는 운영체제 종류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System V : </a:t>
            </a:r>
            <a:r>
              <a:rPr lang="ko-KR" altLang="en-US" dirty="0" smtClean="0"/>
              <a:t>유닉스 </a:t>
            </a:r>
            <a:r>
              <a:rPr lang="ko-KR" altLang="en-US" dirty="0"/>
              <a:t>운영 체제의 최초 상용 버전 </a:t>
            </a:r>
            <a:r>
              <a:rPr lang="ko-KR" altLang="en-US" dirty="0" smtClean="0"/>
              <a:t>가운데 </a:t>
            </a:r>
            <a:r>
              <a:rPr lang="ko-KR" altLang="en-US" dirty="0"/>
              <a:t>하나이다</a:t>
            </a:r>
            <a:r>
              <a:rPr lang="en-US" altLang="ko-KR" dirty="0"/>
              <a:t>. </a:t>
            </a:r>
            <a:r>
              <a:rPr lang="ko-KR" altLang="en-US" dirty="0"/>
              <a:t>원래 </a:t>
            </a:r>
            <a:r>
              <a:rPr lang="en-US" altLang="ko-KR" dirty="0"/>
              <a:t>AT&amp;T</a:t>
            </a:r>
            <a:r>
              <a:rPr lang="ko-KR" altLang="en-US" dirty="0"/>
              <a:t>가 개발하였다가 </a:t>
            </a:r>
            <a:r>
              <a:rPr lang="en-US" altLang="ko-KR" dirty="0"/>
              <a:t>1983</a:t>
            </a:r>
            <a:r>
              <a:rPr lang="ko-KR" altLang="en-US" dirty="0"/>
              <a:t>년에 처음 출시</a:t>
            </a:r>
          </a:p>
          <a:p>
            <a:r>
              <a:rPr lang="en-US" altLang="ko-KR" dirty="0"/>
              <a:t>BSD(Berkeley Software Distribution)</a:t>
            </a:r>
            <a:r>
              <a:rPr lang="ko-KR" altLang="en-US" dirty="0"/>
              <a:t>는 </a:t>
            </a:r>
            <a:r>
              <a:rPr lang="en-US" altLang="ko-KR" dirty="0"/>
              <a:t>1977</a:t>
            </a:r>
            <a:r>
              <a:rPr lang="ko-KR" altLang="en-US" dirty="0"/>
              <a:t>년 미국 캘리포니아 대학교 버클리</a:t>
            </a:r>
            <a:r>
              <a:rPr lang="en-US" altLang="ko-KR" dirty="0"/>
              <a:t>(University of California, Berkeley)</a:t>
            </a:r>
            <a:r>
              <a:rPr lang="ko-KR" altLang="en-US" dirty="0"/>
              <a:t>에서 개발한 유닉스 계열의 컴퓨터 운영 체제이다</a:t>
            </a:r>
            <a:r>
              <a:rPr lang="en-US" altLang="ko-KR" dirty="0" smtClean="0"/>
              <a:t>. BSD</a:t>
            </a:r>
            <a:r>
              <a:rPr lang="ko-KR" altLang="en-US" dirty="0" smtClean="0"/>
              <a:t>는 </a:t>
            </a:r>
            <a:r>
              <a:rPr lang="en-US" altLang="ko-KR" dirty="0"/>
              <a:t>UC </a:t>
            </a:r>
            <a:r>
              <a:rPr lang="ko-KR" altLang="en-US" dirty="0"/>
              <a:t>버클리에서 개발되고 배포되는 특별한 버전의 유닉스 운영체계를 가리킨다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printers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로 로컬 프린터 찾기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Ulsan Univer. Acc.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printers</a:t>
            </a:r>
            <a:r>
              <a:rPr lang="ko-KR" altLang="en-US" dirty="0" smtClean="0"/>
              <a:t>로 로컬 프린터 찾기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unix</a:t>
            </a:r>
            <a:r>
              <a:rPr lang="ko-KR" altLang="en-US" dirty="0" smtClean="0"/>
              <a:t>에서 인쇄와 관련된 어려운 점은 프린터들의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프린터들의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프린터의 위치를 알아내기이다</a:t>
            </a:r>
            <a:r>
              <a:rPr lang="en-US" altLang="ko-KR" dirty="0" smtClean="0"/>
              <a:t>. /etc/</a:t>
            </a:r>
            <a:r>
              <a:rPr lang="en-US" altLang="ko-KR" dirty="0" err="1" smtClean="0"/>
              <a:t>printcap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이라는 설정 파일안에 프린터 관련 정보들이 포함되어 있기는 하지만 그 내용을 이해하기는 쉬운 일이 아니다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99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1340768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etc</a:t>
            </a: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printcap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파일의 내용 </a:t>
            </a:r>
            <a:r>
              <a:rPr lang="ko-KR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살펴보기</a:t>
            </a:r>
            <a:endParaRPr lang="en-US" altLang="ko-KR" sz="24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-head -23 /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etc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printcap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6" name="그림 5" descr="4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8563" y="2171765"/>
            <a:ext cx="6473552" cy="421391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79512" y="188640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 fontScale="925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18.1 printers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로 로컬 프린터 찾기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7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18.2 printers script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만들기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134076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•-cat bin/printers</a:t>
            </a:r>
          </a:p>
        </p:txBody>
      </p:sp>
      <p:pic>
        <p:nvPicPr>
          <p:cNvPr id="9" name="그림 8" descr="444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618" y="2068848"/>
            <a:ext cx="7020780" cy="42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18.2 printers script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만들기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1340768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•-chmod +x bin/printers</a:t>
            </a: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    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printers</a:t>
            </a:r>
            <a:r>
              <a:rPr lang="ko-KR" altLang="en-US" sz="20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file</a:t>
            </a:r>
            <a:r>
              <a:rPr lang="ko-KR" altLang="en-US" sz="2000" dirty="0" smtClean="0">
                <a:latin typeface="휴먼매직체" pitchFamily="18" charset="-127"/>
                <a:ea typeface="휴먼매직체" pitchFamily="18" charset="-127"/>
              </a:rPr>
              <a:t>에 실행권한 부여</a:t>
            </a:r>
            <a:endParaRPr lang="en-US" altLang="ko-KR" sz="20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•-./printer | head -15</a:t>
            </a:r>
          </a:p>
        </p:txBody>
      </p:sp>
      <p:pic>
        <p:nvPicPr>
          <p:cNvPr id="10" name="그림 9" descr="445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9207" y="2852936"/>
            <a:ext cx="5749601" cy="3672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2555612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실행권한이 된 </a:t>
            </a:r>
            <a:r>
              <a:rPr lang="en-US" altLang="ko-KR" dirty="0" smtClean="0"/>
              <a:t>Printers </a:t>
            </a:r>
            <a:r>
              <a:rPr lang="ko-KR" altLang="en-US" dirty="0" smtClean="0"/>
              <a:t>스크립트를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5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18.2 printers script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만들기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1340768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•-printers |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grep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–i plotter</a:t>
            </a: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•-printers | </a:t>
            </a:r>
            <a:r>
              <a:rPr lang="en-US" altLang="ko-KR" sz="2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grep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 –i math </a:t>
            </a:r>
          </a:p>
        </p:txBody>
      </p:sp>
      <p:pic>
        <p:nvPicPr>
          <p:cNvPr id="9" name="그림 8" descr="445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492896"/>
            <a:ext cx="5760640" cy="40451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1600" y="2132856"/>
            <a:ext cx="752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Printcap</a:t>
            </a:r>
            <a:r>
              <a:rPr lang="en-US" altLang="ko-KR" dirty="0" smtClean="0"/>
              <a:t>  </a:t>
            </a:r>
            <a:r>
              <a:rPr lang="ko-KR" altLang="en-US" dirty="0" smtClean="0"/>
              <a:t>안에 들어있는 정보를 이용해 특정프린터들만 골라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9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 18.2 printers script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산돌크레용B" pitchFamily="2" charset="-127"/>
                <a:ea typeface="산돌크레용B" pitchFamily="2" charset="-127"/>
              </a:rPr>
              <a:t>만들기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산돌크레용B" pitchFamily="2" charset="-127"/>
              <a:ea typeface="산돌크레용B" pitchFamily="2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University of Ulsan CIC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F3878-3380-471B-92D6-5302C16F328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268760"/>
            <a:ext cx="86409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환경변수 </a:t>
            </a:r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PRINTER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의 값을 그 프린터의 이름으로 변경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000" dirty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 PRINTER=</a:t>
            </a:r>
            <a:r>
              <a:rPr lang="en-US" altLang="ko-KR" sz="2400" dirty="0" err="1" smtClean="0">
                <a:latin typeface="휴먼매직체" pitchFamily="18" charset="-127"/>
                <a:ea typeface="휴먼매직체" pitchFamily="18" charset="-127"/>
              </a:rPr>
              <a:t>mathlw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 vi .profile.</a:t>
            </a:r>
          </a:p>
          <a:p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나눔고딕"/>
              <a:ea typeface="나눔고딕"/>
            </a:endParaRPr>
          </a:p>
          <a:p>
            <a:r>
              <a:rPr lang="en-US" altLang="ko-KR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•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/>
                <a:ea typeface="나눔고딕"/>
              </a:rPr>
              <a:t>그 프린터를 기본 프린터로 사용할 때</a:t>
            </a:r>
            <a:endParaRPr lang="en-US" altLang="ko-KR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000" dirty="0" smtClean="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- .profile file 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마지막 줄에 </a:t>
            </a:r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PRINTER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값을 설정</a:t>
            </a:r>
            <a:endParaRPr lang="en-US" altLang="ko-KR" sz="2400" dirty="0" smtClean="0"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400" dirty="0" smtClean="0">
                <a:latin typeface="휴먼매직체" pitchFamily="18" charset="-127"/>
                <a:ea typeface="휴먼매직체" pitchFamily="18" charset="-127"/>
              </a:rPr>
              <a:t>	  </a:t>
            </a:r>
            <a:r>
              <a:rPr lang="ko-KR" altLang="en-US" sz="2400" dirty="0" smtClean="0">
                <a:latin typeface="휴먼매직체" pitchFamily="18" charset="-127"/>
                <a:ea typeface="휴먼매직체" pitchFamily="18" charset="-127"/>
              </a:rPr>
              <a:t>하는 부분 추가</a:t>
            </a:r>
            <a:endParaRPr lang="ko-KR" altLang="en-US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6" name="그림 5" descr="445-3_446.jpg"/>
          <p:cNvPicPr>
            <a:picLocks noChangeAspect="1"/>
          </p:cNvPicPr>
          <p:nvPr/>
        </p:nvPicPr>
        <p:blipFill rotWithShape="1">
          <a:blip r:embed="rId2" cstate="print"/>
          <a:srcRect r="19584"/>
          <a:stretch/>
        </p:blipFill>
        <p:spPr>
          <a:xfrm>
            <a:off x="5220072" y="1844825"/>
            <a:ext cx="3475856" cy="2160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7904" y="522368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로그인 시에도 </a:t>
            </a:r>
            <a:r>
              <a:rPr lang="en-US" altLang="ko-KR" dirty="0" err="1" smtClean="0"/>
              <a:t>mathlw</a:t>
            </a:r>
            <a:r>
              <a:rPr lang="ko-KR" altLang="en-US" dirty="0" smtClean="0"/>
              <a:t>값을 기본 프린터로 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7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729</TotalTime>
  <Words>1093</Words>
  <Application>Microsoft Office PowerPoint</Application>
  <PresentationFormat>화면 슬라이드 쇼(4:3)</PresentationFormat>
  <Paragraphs>265</Paragraphs>
  <Slides>27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균형</vt:lpstr>
      <vt:lpstr>Chapter 18 인    쇄 (  P r i n t)    </vt:lpstr>
      <vt:lpstr>목차</vt:lpstr>
      <vt:lpstr>인쇄를 지원하는 운영체제 종류</vt:lpstr>
      <vt:lpstr>printers 로 로컬 프린터 찾기</vt:lpstr>
      <vt:lpstr>PowerPoint 프레젠테이션</vt:lpstr>
      <vt:lpstr> 18.2 printers script 만들기</vt:lpstr>
      <vt:lpstr> 18.2 printers script 만들기</vt:lpstr>
      <vt:lpstr> 18.2 printers script 만들기</vt:lpstr>
      <vt:lpstr> 18.2 printers script 만들기</vt:lpstr>
      <vt:lpstr> 18.3 lpr, lp를 사용해 파일 출력하기</vt:lpstr>
      <vt:lpstr> 18.3 lpr, lp를 사용해 파일 출력하기</vt:lpstr>
      <vt:lpstr> 18.3 lpr, lp를 사용해 파일 출력하기</vt:lpstr>
      <vt:lpstr> 18.3 lpr, lp를 사용해 파일 출력하기</vt:lpstr>
      <vt:lpstr> 18.3 lpr, lp를 사용해 파일 출력하기</vt:lpstr>
      <vt:lpstr> 18.4 pr, col을 사용해 출력 문서 서식 잡기</vt:lpstr>
      <vt:lpstr> 18.4 pr, col을 사용해 출력 문서 서식 잡기</vt:lpstr>
      <vt:lpstr> 18.4 pr, col을 사용해 출력 문서 서식 잡기</vt:lpstr>
      <vt:lpstr> 18.4 pr, col을 사용해 출력 문서 서식 잡기</vt:lpstr>
      <vt:lpstr> 18.4 pr, col을 사용해 출력 문서 서식 잡기</vt:lpstr>
      <vt:lpstr> 18.5 프린터 큐 사용하기</vt:lpstr>
      <vt:lpstr> 18.5 프린터 큐 사용하기</vt:lpstr>
      <vt:lpstr> 18.5 프린터 큐 사용하기</vt:lpstr>
      <vt:lpstr> 18.5 프린터 큐 사용하기</vt:lpstr>
      <vt:lpstr> 18.5 프린터 큐 사용하기</vt:lpstr>
      <vt:lpstr> 18.6 요약</vt:lpstr>
      <vt:lpstr> 18.7 용어정리</vt:lpstr>
      <vt:lpstr>The End.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PhotoShop CS3.</dc:title>
  <dc:creator>Home</dc:creator>
  <cp:lastModifiedBy>woong</cp:lastModifiedBy>
  <cp:revision>94</cp:revision>
  <dcterms:created xsi:type="dcterms:W3CDTF">2008-11-07T12:05:32Z</dcterms:created>
  <dcterms:modified xsi:type="dcterms:W3CDTF">2012-11-19T16:51:18Z</dcterms:modified>
</cp:coreProperties>
</file>